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650" r:id="rId3"/>
    <p:sldId id="647" r:id="rId4"/>
    <p:sldId id="648" r:id="rId5"/>
    <p:sldId id="649" r:id="rId6"/>
    <p:sldId id="651" r:id="rId7"/>
    <p:sldId id="653" r:id="rId8"/>
    <p:sldId id="654" r:id="rId9"/>
    <p:sldId id="652" r:id="rId10"/>
    <p:sldId id="655" r:id="rId11"/>
  </p:sldIdLst>
  <p:sldSz cx="9144000" cy="6858000" type="screen4x3"/>
  <p:notesSz cx="6881813" cy="100028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örr" initials="D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0385"/>
    <a:srgbClr val="611543"/>
    <a:srgbClr val="409527"/>
    <a:srgbClr val="FAB700"/>
    <a:srgbClr val="AF1821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2" autoAdjust="0"/>
    <p:restoredTop sz="87413" autoAdjust="0"/>
  </p:normalViewPr>
  <p:slideViewPr>
    <p:cSldViewPr snapToGrid="0" snapToObjects="1">
      <p:cViewPr varScale="1">
        <p:scale>
          <a:sx n="62" d="100"/>
          <a:sy n="62" d="100"/>
        </p:scale>
        <p:origin x="-8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2928" y="42"/>
      </p:cViewPr>
      <p:guideLst>
        <p:guide orient="horz" pos="3151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869" cy="500142"/>
          </a:xfrm>
          <a:prstGeom prst="rect">
            <a:avLst/>
          </a:prstGeom>
        </p:spPr>
        <p:txBody>
          <a:bodyPr vert="horz" lIns="92604" tIns="46302" rIns="92604" bIns="46302" rtlCol="0"/>
          <a:lstStyle>
            <a:lvl1pPr algn="l" eaLnBrk="1" hangingPunct="1">
              <a:defRPr sz="11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501091"/>
            <a:ext cx="2982869" cy="500142"/>
          </a:xfrm>
          <a:prstGeom prst="rect">
            <a:avLst/>
          </a:prstGeom>
        </p:spPr>
        <p:txBody>
          <a:bodyPr vert="horz" lIns="92604" tIns="46302" rIns="92604" bIns="46302" rtlCol="0" anchor="b"/>
          <a:lstStyle>
            <a:lvl1pPr algn="l" eaLnBrk="1" hangingPunct="1">
              <a:defRPr sz="11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7339" y="9501091"/>
            <a:ext cx="2982869" cy="500142"/>
          </a:xfrm>
          <a:prstGeom prst="rect">
            <a:avLst/>
          </a:prstGeom>
        </p:spPr>
        <p:txBody>
          <a:bodyPr vert="horz" wrap="square" lIns="92604" tIns="46302" rIns="92604" bIns="463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919A840A-2720-5543-BB7F-FF9EF1DA27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0762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869" cy="500142"/>
          </a:xfrm>
          <a:prstGeom prst="rect">
            <a:avLst/>
          </a:prstGeom>
        </p:spPr>
        <p:txBody>
          <a:bodyPr vert="horz" lIns="92604" tIns="46302" rIns="92604" bIns="46302" rtlCol="0"/>
          <a:lstStyle>
            <a:lvl1pPr algn="l" eaLnBrk="1" hangingPunct="1">
              <a:defRPr sz="11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7339" y="2"/>
            <a:ext cx="2982869" cy="500142"/>
          </a:xfrm>
          <a:prstGeom prst="rect">
            <a:avLst/>
          </a:prstGeom>
        </p:spPr>
        <p:txBody>
          <a:bodyPr vert="horz" wrap="square" lIns="92604" tIns="46302" rIns="92604" bIns="463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A3C671BC-DBBD-524A-BED9-69816AA74D05}" type="datetimeFigureOut">
              <a:rPr lang="de-DE"/>
              <a:pPr/>
              <a:t>06.04.2020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49300"/>
            <a:ext cx="5005387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4" tIns="46302" rIns="92604" bIns="4630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862" y="4752156"/>
            <a:ext cx="5506093" cy="4501275"/>
          </a:xfrm>
          <a:prstGeom prst="rect">
            <a:avLst/>
          </a:prstGeom>
        </p:spPr>
        <p:txBody>
          <a:bodyPr vert="horz" wrap="square" lIns="92604" tIns="46302" rIns="92604" bIns="4630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01091"/>
            <a:ext cx="2982869" cy="500142"/>
          </a:xfrm>
          <a:prstGeom prst="rect">
            <a:avLst/>
          </a:prstGeom>
        </p:spPr>
        <p:txBody>
          <a:bodyPr vert="horz" lIns="92604" tIns="46302" rIns="92604" bIns="46302" rtlCol="0" anchor="b"/>
          <a:lstStyle>
            <a:lvl1pPr algn="l" eaLnBrk="1" hangingPunct="1">
              <a:defRPr sz="11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7339" y="9501091"/>
            <a:ext cx="2982869" cy="500142"/>
          </a:xfrm>
          <a:prstGeom prst="rect">
            <a:avLst/>
          </a:prstGeom>
        </p:spPr>
        <p:txBody>
          <a:bodyPr vert="horz" wrap="square" lIns="92604" tIns="46302" rIns="92604" bIns="463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0C6BF688-D71D-2644-A257-A2C5F2CC56E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26024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de-DE" sz="1800" b="1" dirty="0">
              <a:latin typeface="Calibri" charset="0"/>
              <a:cs typeface="ＭＳ Ｐゴシック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407" indent="-28938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549" indent="-23150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569" indent="-23150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588" indent="-23150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6608" indent="-23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9627" indent="-23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2647" indent="-23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5666" indent="-23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ACAEE8-191B-2948-B7F5-D2DEB667A32C}" type="slidenum">
              <a:rPr lang="de-DE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7845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de-DE" sz="1800" b="1" dirty="0">
              <a:latin typeface="Calibri" charset="0"/>
              <a:cs typeface="ＭＳ Ｐゴシック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407" indent="-28938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549" indent="-23150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569" indent="-23150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588" indent="-23150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6608" indent="-23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9627" indent="-23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2647" indent="-23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5666" indent="-23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ACAEE8-191B-2948-B7F5-D2DEB667A32C}" type="slidenum">
              <a:rPr lang="de-DE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9274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endParaRPr lang="de-DE" sz="1800" b="1" dirty="0">
              <a:latin typeface="Calibri" charset="0"/>
              <a:cs typeface="ＭＳ Ｐゴシック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407" indent="-289387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549" indent="-23150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569" indent="-23150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588" indent="-23150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6608" indent="-23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9627" indent="-23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2647" indent="-23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5666" indent="-231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ACAEE8-191B-2948-B7F5-D2DEB667A32C}" type="slidenum">
              <a:rPr lang="de-DE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9981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Dr. Ekkehard Köhler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fld id="{4FB1DEBE-28B5-624A-ACD9-C4DC92E98AB6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85FD8A0-5E18-CD44-9E5F-3A8635F4B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326" y="289309"/>
            <a:ext cx="638948" cy="4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34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Dr. Ekkehard Köhler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fld id="{7528A0F6-68AB-514C-B2B6-4C62AEFD1CC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838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296" y="1220307"/>
            <a:ext cx="1563007" cy="4445403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0895" y="1220307"/>
            <a:ext cx="4573242" cy="444540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Dr. Ekkehard Köhler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fld id="{60C3ABE2-FD35-364B-9BCC-13D3661A22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087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Dr. Ekkehard Köhler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fld id="{B879C864-73BE-6940-B3DD-03103364A46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0593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2586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40652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Dr. Ekkehard Köhler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fld id="{D3CC138F-676E-A04A-BE23-D669B24AF30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235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07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7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Dr. Ekkehard Köhler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fld id="{85C91CAF-A73B-314E-BF49-A1750798E80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0282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28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428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Dr. Ekkehard Köhler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fld id="{A974F5FB-E5C7-ED4A-842E-78593B5D059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786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Dr. Ekkehard Köhler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fld id="{2CCAD971-C6CE-114E-B69C-3D22E8BB143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7252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Dr. Ekkehard Köhler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fld id="{A1054732-685D-6B4E-9083-1508A19CA6B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935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1435101"/>
            <a:ext cx="3008313" cy="45762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35101"/>
            <a:ext cx="5111750" cy="42057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892721"/>
            <a:ext cx="3008313" cy="37480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Dr. Ekkehard Köhler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fld id="{DD08A97E-4F9F-0F46-8A99-1818B872D67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611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32375"/>
            <a:ext cx="5486400" cy="33951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85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Dr. Ekkehard Köhler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fld id="{DE43E3A8-B005-864B-9271-6F5C4DB157B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1007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9"/>
          <p:cNvSpPr>
            <a:spLocks noChangeArrowheads="1"/>
          </p:cNvSpPr>
          <p:nvPr/>
        </p:nvSpPr>
        <p:spPr bwMode="auto">
          <a:xfrm>
            <a:off x="0" y="6229350"/>
            <a:ext cx="9144000" cy="628650"/>
          </a:xfrm>
          <a:prstGeom prst="rect">
            <a:avLst/>
          </a:prstGeom>
          <a:solidFill>
            <a:srgbClr val="030385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de-D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="1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Dr. Ekkehard Köhler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BFBFBF"/>
                </a:solidFill>
                <a:latin typeface="Calibri" charset="0"/>
              </a:defRPr>
            </a:lvl1pPr>
          </a:lstStyle>
          <a:p>
            <a:r>
              <a:rPr lang="de-DE"/>
              <a:t>Folie </a:t>
            </a:r>
            <a:fld id="{E107372C-7D59-B843-8B79-C6B3BCF6CE93}" type="slidenum">
              <a:rPr lang="de-DE"/>
              <a:pPr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4250"/>
            <a:ext cx="9144000" cy="1588"/>
          </a:xfrm>
          <a:prstGeom prst="line">
            <a:avLst/>
          </a:prstGeom>
          <a:ln w="38100" cap="flat" cmpd="sng" algn="ctr">
            <a:solidFill>
              <a:srgbClr val="03038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Bild 15" descr="logo_uni_si_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6038" y="274638"/>
            <a:ext cx="1233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charset="-128"/>
          <a:cs typeface="Trebuchet MS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verleaf.com/latex/examples/using-media9-to-include-videos-files/yvdwwvpknjkk" TargetMode="External"/><Relationship Id="rId2" Type="http://schemas.openxmlformats.org/officeDocument/2006/relationships/hyperlink" Target="http://texdoc.net/texmf-dist/doc/latex/media9/media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tvmxfa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5" Type="http://schemas.openxmlformats.org/officeDocument/2006/relationships/image" Target="../media/image3.png"/><Relationship Id="rId4" Type="http://schemas.microsoft.com/office/2007/relationships/media" Target="../media/media1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3.png"/><Relationship Id="rId4" Type="http://schemas.microsoft.com/office/2007/relationships/media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p3"/><Relationship Id="rId5" Type="http://schemas.openxmlformats.org/officeDocument/2006/relationships/image" Target="../media/image3.png"/><Relationship Id="rId4" Type="http://schemas.microsoft.com/office/2007/relationships/media" Target="../media/media3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kkehard.Koehler@uni-siegen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5815" y="517108"/>
            <a:ext cx="7044981" cy="2273760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Digitale Veranstaltungen im Sommersemester 2020</a:t>
            </a:r>
            <a:br>
              <a:rPr lang="de-DE" dirty="0"/>
            </a:br>
            <a:r>
              <a:rPr lang="de-DE" i="1" dirty="0"/>
              <a:t/>
            </a:r>
            <a:br>
              <a:rPr lang="de-DE" i="1" dirty="0"/>
            </a:br>
            <a:r>
              <a:rPr lang="de-DE" i="1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3516" y="2790868"/>
            <a:ext cx="6857280" cy="1112119"/>
          </a:xfrm>
        </p:spPr>
        <p:txBody>
          <a:bodyPr/>
          <a:lstStyle/>
          <a:p>
            <a:r>
              <a:rPr lang="de-DE" sz="2400" dirty="0"/>
              <a:t>PowerPoint Vorlesungen vertonen – aber wie? </a:t>
            </a:r>
          </a:p>
          <a:p>
            <a:r>
              <a:rPr lang="de-DE" sz="2400" dirty="0"/>
              <a:t>Mikro, Headset oder Audiointerface?</a:t>
            </a:r>
          </a:p>
          <a:p>
            <a:endParaRPr lang="de-DE" sz="2400" dirty="0"/>
          </a:p>
          <a:p>
            <a:r>
              <a:rPr lang="de-DE" sz="2400" i="1" dirty="0"/>
              <a:t>Tex-User – </a:t>
            </a:r>
            <a:r>
              <a:rPr lang="de-DE" sz="2400" i="1" dirty="0" err="1"/>
              <a:t>Overleaf</a:t>
            </a:r>
            <a:r>
              <a:rPr lang="de-DE" sz="2400" i="1" dirty="0"/>
              <a:t> (?): siehe letzte Folie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3661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DD65F06B-92B7-BC40-BDB2-19BCDAC5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Ekkehard Köhler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BD7EF4AE-9040-5142-A611-69B018F7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C864-73BE-6940-B3DD-03103364A464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9C00D38-B88F-CF4A-9B22-76BE811E80CB}"/>
              </a:ext>
            </a:extLst>
          </p:cNvPr>
          <p:cNvSpPr txBox="1"/>
          <p:nvPr/>
        </p:nvSpPr>
        <p:spPr>
          <a:xfrm>
            <a:off x="965200" y="266373"/>
            <a:ext cx="5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Trebuchet MS" panose="020B0703020202090204" pitchFamily="34" charset="0"/>
              </a:rPr>
              <a:t>Für Tex User: </a:t>
            </a:r>
            <a:endParaRPr lang="en-US" sz="3600" dirty="0">
              <a:latin typeface="Trebuchet MS" panose="020B0703020202090204" pitchFamily="34" charset="0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xmlns="" id="{61BD77CA-88D3-C94C-A5EA-910FE7242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4027488"/>
          </a:xfrm>
        </p:spPr>
        <p:txBody>
          <a:bodyPr/>
          <a:lstStyle/>
          <a:p>
            <a:r>
              <a:rPr lang="de-DE" dirty="0"/>
              <a:t>*</a:t>
            </a:r>
            <a:r>
              <a:rPr lang="de-DE" dirty="0" err="1"/>
              <a:t>wav</a:t>
            </a:r>
            <a:r>
              <a:rPr lang="de-DE" dirty="0"/>
              <a:t> oder *.mp3 Dateien über Variante (2) bzw. (3) für jede Folie erzeugen. „Folie1.mp3“</a:t>
            </a:r>
          </a:p>
          <a:p>
            <a:r>
              <a:rPr lang="de-DE" sz="2000" dirty="0"/>
              <a:t>\</a:t>
            </a:r>
            <a:r>
              <a:rPr lang="de-DE" sz="2000" dirty="0" err="1"/>
              <a:t>includemedia</a:t>
            </a:r>
            <a:r>
              <a:rPr lang="de-DE" sz="2000" dirty="0"/>
              <a:t>[ </a:t>
            </a:r>
            <a:r>
              <a:rPr lang="de-DE" sz="2000" dirty="0" err="1"/>
              <a:t>addresource</a:t>
            </a:r>
            <a:r>
              <a:rPr lang="de-DE" sz="2000" dirty="0"/>
              <a:t>=Folie1.mp3, </a:t>
            </a:r>
            <a:r>
              <a:rPr lang="de-DE" sz="2000" dirty="0" err="1"/>
              <a:t>flashvars</a:t>
            </a:r>
            <a:r>
              <a:rPr lang="de-DE" sz="2000" dirty="0"/>
              <a:t>={ </a:t>
            </a:r>
            <a:r>
              <a:rPr lang="de-DE" sz="2000" dirty="0" err="1"/>
              <a:t>source</a:t>
            </a:r>
            <a:r>
              <a:rPr lang="de-DE" sz="2000" dirty="0"/>
              <a:t>=Musik.mp3 &amp;</a:t>
            </a:r>
            <a:r>
              <a:rPr lang="de-DE" sz="2000" dirty="0" err="1"/>
              <a:t>autoPlay</a:t>
            </a:r>
            <a:r>
              <a:rPr lang="de-DE" sz="2000" dirty="0"/>
              <a:t>=</a:t>
            </a:r>
            <a:r>
              <a:rPr lang="de-DE" sz="2000" dirty="0" err="1"/>
              <a:t>true</a:t>
            </a:r>
            <a:r>
              <a:rPr lang="de-DE" sz="2000" dirty="0"/>
              <a:t> }, transparent ]{\</a:t>
            </a:r>
            <a:r>
              <a:rPr lang="de-DE" sz="2000" dirty="0" err="1"/>
              <a:t>textcolor</a:t>
            </a:r>
            <a:r>
              <a:rPr lang="de-DE" sz="2000" dirty="0"/>
              <a:t>{green!20!gray}{\</a:t>
            </a:r>
            <a:r>
              <a:rPr lang="de-DE" sz="2000" dirty="0" err="1"/>
              <a:t>framebox</a:t>
            </a:r>
            <a:r>
              <a:rPr lang="de-DE" sz="2000" dirty="0"/>
              <a:t>[0.4\</a:t>
            </a:r>
            <a:r>
              <a:rPr lang="de-DE" sz="2000" dirty="0" err="1"/>
              <a:t>linewidth</a:t>
            </a:r>
            <a:r>
              <a:rPr lang="de-DE" sz="2000" dirty="0"/>
              <a:t>][c]{VL_Folie1l}}}{</a:t>
            </a:r>
            <a:r>
              <a:rPr lang="de-DE" sz="2000" dirty="0" err="1"/>
              <a:t>APlayer.swf</a:t>
            </a:r>
            <a:r>
              <a:rPr lang="de-DE" sz="2000" dirty="0"/>
              <a:t>}</a:t>
            </a:r>
          </a:p>
          <a:p>
            <a:r>
              <a:rPr lang="de-DE" dirty="0"/>
              <a:t>User Interface ggf. einfügen. </a:t>
            </a:r>
          </a:p>
          <a:p>
            <a:r>
              <a:rPr lang="de-DE" dirty="0">
                <a:hlinkClick r:id="rId2"/>
              </a:rPr>
              <a:t>Link</a:t>
            </a:r>
            <a:r>
              <a:rPr lang="de-DE" dirty="0"/>
              <a:t> zum media9 Package für Latex von Alexander Grahn (2019)</a:t>
            </a:r>
          </a:p>
          <a:p>
            <a:r>
              <a:rPr lang="de-DE" dirty="0" err="1"/>
              <a:t>Overleaf</a:t>
            </a:r>
            <a:r>
              <a:rPr lang="de-DE" dirty="0"/>
              <a:t> Nutzer </a:t>
            </a:r>
            <a:r>
              <a:rPr lang="de-DE" dirty="0">
                <a:hlinkClick r:id="rId3"/>
              </a:rPr>
              <a:t>hier</a:t>
            </a:r>
            <a:r>
              <a:rPr lang="de-DE" dirty="0"/>
              <a:t> zum Open Template.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254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C48D318D-29A2-494B-A680-C5248937A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027488"/>
          </a:xfrm>
        </p:spPr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Aufnahme</a:t>
            </a:r>
            <a:r>
              <a:rPr lang="en-US" dirty="0"/>
              <a:t>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Vorlesung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in PowerPoint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einfach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.(</a:t>
            </a:r>
            <a:r>
              <a:rPr lang="en-US" dirty="0" err="1"/>
              <a:t>Siehe</a:t>
            </a:r>
            <a:r>
              <a:rPr lang="en-US" dirty="0"/>
              <a:t>: ZIMT) </a:t>
            </a:r>
          </a:p>
          <a:p>
            <a:pPr marL="685800" lvl="1" indent="0">
              <a:buNone/>
            </a:pPr>
            <a:r>
              <a:rPr lang="de-DE" dirty="0">
                <a:hlinkClick r:id="rId2"/>
              </a:rPr>
              <a:t>Bildschirmaufzeichnung in PowerPoint</a:t>
            </a:r>
            <a:endParaRPr lang="de-DE" dirty="0"/>
          </a:p>
          <a:p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das </a:t>
            </a:r>
            <a:r>
              <a:rPr lang="en-US" dirty="0" err="1"/>
              <a:t>Ziel</a:t>
            </a:r>
            <a:r>
              <a:rPr lang="en-US" dirty="0"/>
              <a:t> </a:t>
            </a:r>
            <a:r>
              <a:rPr lang="en-US" dirty="0" err="1"/>
              <a:t>darstellt</a:t>
            </a:r>
            <a:r>
              <a:rPr lang="en-US" dirty="0"/>
              <a:t>, </a:t>
            </a:r>
            <a:r>
              <a:rPr lang="en-US" dirty="0" err="1"/>
              <a:t>ansprechende</a:t>
            </a:r>
            <a:r>
              <a:rPr lang="en-US" dirty="0"/>
              <a:t> </a:t>
            </a:r>
            <a:r>
              <a:rPr lang="en-US" dirty="0" err="1"/>
              <a:t>Vorlesungen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Studierende</a:t>
            </a:r>
            <a:r>
              <a:rPr lang="en-US" dirty="0"/>
              <a:t> </a:t>
            </a:r>
            <a:r>
              <a:rPr lang="en-US" dirty="0" err="1"/>
              <a:t>vorzubereiten</a:t>
            </a:r>
            <a:r>
              <a:rPr lang="en-US" dirty="0"/>
              <a:t>, </a:t>
            </a:r>
            <a:r>
              <a:rPr lang="en-US" dirty="0" err="1"/>
              <a:t>ist</a:t>
            </a:r>
            <a:r>
              <a:rPr lang="en-US" dirty="0"/>
              <a:t> die </a:t>
            </a:r>
            <a:r>
              <a:rPr lang="en-US" dirty="0" err="1"/>
              <a:t>Aufnahmequalität</a:t>
            </a:r>
            <a:r>
              <a:rPr lang="en-US" dirty="0"/>
              <a:t> relevant.  </a:t>
            </a:r>
          </a:p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Beispiele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AE1E442-8C95-E54D-8AD9-9B545E1E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Ekkehard Köhler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83FAA68-A45B-6449-B373-53C64E85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C864-73BE-6940-B3DD-03103364A46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4525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 txBox="1">
            <a:spLocks/>
          </p:cNvSpPr>
          <p:nvPr/>
        </p:nvSpPr>
        <p:spPr bwMode="auto">
          <a:xfrm>
            <a:off x="860425" y="3886200"/>
            <a:ext cx="7475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</a:defRPr>
            </a:lvl1pPr>
            <a:lvl2pPr>
              <a:defRPr sz="28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366" name="Titel 1"/>
          <p:cNvSpPr txBox="1">
            <a:spLocks/>
          </p:cNvSpPr>
          <p:nvPr/>
        </p:nvSpPr>
        <p:spPr bwMode="auto">
          <a:xfrm>
            <a:off x="143435" y="2138363"/>
            <a:ext cx="873162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</a:defRPr>
            </a:lvl1pPr>
            <a:lvl2pPr>
              <a:defRPr sz="28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600" b="1" dirty="0">
                <a:latin typeface="Trebuchet MS" panose="020B0603020202020204" pitchFamily="34" charset="0"/>
              </a:rPr>
              <a:t>Europäische Wirtschaft:</a:t>
            </a:r>
            <a:br>
              <a:rPr lang="de-DE" sz="3600" b="1" dirty="0">
                <a:latin typeface="Trebuchet MS" panose="020B0603020202020204" pitchFamily="34" charset="0"/>
              </a:rPr>
            </a:br>
            <a:r>
              <a:rPr lang="de-DE" sz="3600" b="1" dirty="0">
                <a:latin typeface="Trebuchet MS" panose="020B0603020202020204" pitchFamily="34" charset="0"/>
              </a:rPr>
              <a:t>Geldpolitik</a:t>
            </a:r>
          </a:p>
          <a:p>
            <a:pPr algn="ctr" eaLnBrk="1" hangingPunct="1"/>
            <a:r>
              <a:rPr lang="de-DE" sz="2800" b="1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Internes Mikrofon (hier </a:t>
            </a:r>
            <a:r>
              <a:rPr lang="de-DE" sz="2800" b="1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MacBookPro</a:t>
            </a:r>
            <a:r>
              <a:rPr lang="de-DE" sz="2800" b="1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 algn="ctr" eaLnBrk="1" hangingPunct="1"/>
            <a:endParaRPr lang="de-DE" sz="3600" b="1" dirty="0">
              <a:latin typeface="Trebuchet MS" panose="020B0603020202020204" pitchFamily="34" charset="0"/>
            </a:endParaRPr>
          </a:p>
          <a:p>
            <a:pPr algn="ctr" eaLnBrk="1" hangingPunct="1"/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Sitzung 1</a:t>
            </a:r>
          </a:p>
          <a:p>
            <a:pPr algn="ctr" eaLnBrk="1" hangingPunct="1"/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b="1" dirty="0">
                <a:latin typeface="Trebuchet MS" panose="020B0603020202020204" pitchFamily="34" charset="0"/>
              </a:rPr>
              <a:t/>
            </a:r>
            <a:br>
              <a:rPr lang="de-DE" b="1" dirty="0">
                <a:latin typeface="Trebuchet MS" panose="020B0603020202020204" pitchFamily="34" charset="0"/>
              </a:rPr>
            </a:br>
            <a:r>
              <a:rPr lang="de-DE" b="1" dirty="0">
                <a:latin typeface="Trebuchet MS" panose="020B0603020202020204" pitchFamily="34" charset="0"/>
              </a:rPr>
              <a:t>Organisation und Einstieg</a:t>
            </a:r>
            <a:endParaRPr lang="de-DE" sz="2800" b="1" dirty="0">
              <a:latin typeface="Trebuchet MS" panose="020B0603020202020204" pitchFamily="34" charset="0"/>
              <a:cs typeface="ＭＳ Ｐゴシック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Ekkehard Köhler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13878EB4-9D07-9B41-A66C-47D6E8376B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93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233"/>
    </mc:Choice>
    <mc:Fallback>
      <p:transition spd="slow" advTm="11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 txBox="1">
            <a:spLocks/>
          </p:cNvSpPr>
          <p:nvPr/>
        </p:nvSpPr>
        <p:spPr bwMode="auto">
          <a:xfrm>
            <a:off x="860425" y="3886200"/>
            <a:ext cx="7475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</a:defRPr>
            </a:lvl1pPr>
            <a:lvl2pPr>
              <a:defRPr sz="28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366" name="Titel 1"/>
          <p:cNvSpPr txBox="1">
            <a:spLocks/>
          </p:cNvSpPr>
          <p:nvPr/>
        </p:nvSpPr>
        <p:spPr bwMode="auto">
          <a:xfrm>
            <a:off x="143435" y="2138363"/>
            <a:ext cx="873162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</a:defRPr>
            </a:lvl1pPr>
            <a:lvl2pPr>
              <a:defRPr sz="28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600" b="1" dirty="0">
                <a:latin typeface="Trebuchet MS" panose="020B0603020202020204" pitchFamily="34" charset="0"/>
              </a:rPr>
              <a:t>Europäische Wirtschaft:</a:t>
            </a:r>
            <a:br>
              <a:rPr lang="de-DE" sz="3600" b="1" dirty="0">
                <a:latin typeface="Trebuchet MS" panose="020B0603020202020204" pitchFamily="34" charset="0"/>
              </a:rPr>
            </a:br>
            <a:r>
              <a:rPr lang="de-DE" sz="3600" b="1" dirty="0">
                <a:latin typeface="Trebuchet MS" panose="020B0603020202020204" pitchFamily="34" charset="0"/>
              </a:rPr>
              <a:t>Geldpolitik</a:t>
            </a:r>
          </a:p>
          <a:p>
            <a:pPr algn="ctr" eaLnBrk="1" hangingPunct="1"/>
            <a:r>
              <a:rPr lang="de-DE" sz="2800" b="1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Bluethooth</a:t>
            </a:r>
            <a:r>
              <a:rPr lang="de-DE" sz="2800" b="1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2800" b="1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Headseat</a:t>
            </a:r>
            <a:r>
              <a:rPr lang="de-DE" sz="2800" b="1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(externes Mikro) </a:t>
            </a:r>
          </a:p>
          <a:p>
            <a:pPr algn="ctr" eaLnBrk="1" hangingPunct="1"/>
            <a:endParaRPr lang="de-DE" sz="28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 eaLnBrk="1" hangingPunct="1"/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Sitzung 1</a:t>
            </a:r>
          </a:p>
          <a:p>
            <a:pPr algn="ctr" eaLnBrk="1" hangingPunct="1"/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b="1" dirty="0">
                <a:latin typeface="Trebuchet MS" panose="020B0603020202020204" pitchFamily="34" charset="0"/>
              </a:rPr>
              <a:t/>
            </a:r>
            <a:br>
              <a:rPr lang="de-DE" b="1" dirty="0">
                <a:latin typeface="Trebuchet MS" panose="020B0603020202020204" pitchFamily="34" charset="0"/>
              </a:rPr>
            </a:br>
            <a:r>
              <a:rPr lang="de-DE" b="1" dirty="0">
                <a:latin typeface="Trebuchet MS" panose="020B0603020202020204" pitchFamily="34" charset="0"/>
              </a:rPr>
              <a:t>Organisation und Einstieg</a:t>
            </a:r>
            <a:endParaRPr lang="de-DE" sz="2800" b="1" dirty="0">
              <a:latin typeface="Trebuchet MS" panose="020B0603020202020204" pitchFamily="34" charset="0"/>
              <a:cs typeface="ＭＳ Ｐゴシック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Ekkehard Köhler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010F161A-B416-5D4B-A552-F48B99ECB8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98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786"/>
    </mc:Choice>
    <mc:Fallback>
      <p:transition spd="slow" advTm="10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 txBox="1">
            <a:spLocks/>
          </p:cNvSpPr>
          <p:nvPr/>
        </p:nvSpPr>
        <p:spPr bwMode="auto">
          <a:xfrm>
            <a:off x="860425" y="3886200"/>
            <a:ext cx="7475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</a:defRPr>
            </a:lvl1pPr>
            <a:lvl2pPr>
              <a:defRPr sz="28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366" name="Titel 1"/>
          <p:cNvSpPr txBox="1">
            <a:spLocks/>
          </p:cNvSpPr>
          <p:nvPr/>
        </p:nvSpPr>
        <p:spPr bwMode="auto">
          <a:xfrm>
            <a:off x="143435" y="2138363"/>
            <a:ext cx="873162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</a:defRPr>
            </a:lvl1pPr>
            <a:lvl2pPr>
              <a:defRPr sz="28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600" b="1" dirty="0">
                <a:latin typeface="Trebuchet MS" panose="020B0603020202020204" pitchFamily="34" charset="0"/>
              </a:rPr>
              <a:t>Europäische Wirtschaft:</a:t>
            </a:r>
            <a:br>
              <a:rPr lang="de-DE" sz="3600" b="1" dirty="0">
                <a:latin typeface="Trebuchet MS" panose="020B0603020202020204" pitchFamily="34" charset="0"/>
              </a:rPr>
            </a:br>
            <a:r>
              <a:rPr lang="de-DE" sz="3600" b="1" dirty="0">
                <a:latin typeface="Trebuchet MS" panose="020B0603020202020204" pitchFamily="34" charset="0"/>
              </a:rPr>
              <a:t>Geldpolitik</a:t>
            </a:r>
          </a:p>
          <a:p>
            <a:pPr algn="ctr" eaLnBrk="1" hangingPunct="1"/>
            <a:r>
              <a:rPr lang="de-DE" sz="2800" b="1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Audio-Interface</a:t>
            </a:r>
          </a:p>
          <a:p>
            <a:pPr algn="ctr" eaLnBrk="1" hangingPunct="1"/>
            <a:endParaRPr lang="de-DE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 eaLnBrk="1" hangingPunct="1"/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Sitzung 1</a:t>
            </a:r>
          </a:p>
          <a:p>
            <a:pPr algn="ctr" eaLnBrk="1" hangingPunct="1"/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b="1" dirty="0">
                <a:latin typeface="Trebuchet MS" panose="020B0603020202020204" pitchFamily="34" charset="0"/>
              </a:rPr>
              <a:t/>
            </a:r>
            <a:br>
              <a:rPr lang="de-DE" b="1" dirty="0">
                <a:latin typeface="Trebuchet MS" panose="020B0603020202020204" pitchFamily="34" charset="0"/>
              </a:rPr>
            </a:br>
            <a:r>
              <a:rPr lang="de-DE" b="1" dirty="0">
                <a:latin typeface="Trebuchet MS" panose="020B0603020202020204" pitchFamily="34" charset="0"/>
              </a:rPr>
              <a:t>Organisation und Einstieg</a:t>
            </a:r>
            <a:endParaRPr lang="de-DE" sz="2800" b="1" dirty="0">
              <a:latin typeface="Trebuchet MS" panose="020B0603020202020204" pitchFamily="34" charset="0"/>
              <a:cs typeface="ＭＳ Ｐゴシック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Ekkehard Köhler</a:t>
            </a:r>
          </a:p>
        </p:txBody>
      </p:sp>
      <p:pic>
        <p:nvPicPr>
          <p:cNvPr id="2" name="GP1_1.mp3">
            <a:hlinkClick r:id="" action="ppaction://media"/>
            <a:extLst>
              <a:ext uri="{FF2B5EF4-FFF2-40B4-BE49-F238E27FC236}">
                <a16:creationId xmlns:a16="http://schemas.microsoft.com/office/drawing/2014/main" xmlns="" id="{0E6F58D4-6979-7945-BD3C-81C94B79D3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92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935"/>
    </mc:Choice>
    <mc:Fallback>
      <p:transition spd="slow" advTm="33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C48D318D-29A2-494B-A680-C5248937A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274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AE1E442-8C95-E54D-8AD9-9B545E1E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Ekkehard Köhler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83FAA68-A45B-6449-B373-53C64E85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C864-73BE-6940-B3DD-03103364A464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xmlns="" id="{906598DF-3E9F-A448-B7C9-76BAE41EB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8323502"/>
              </p:ext>
            </p:extLst>
          </p:nvPr>
        </p:nvGraphicFramePr>
        <p:xfrm>
          <a:off x="457200" y="1600200"/>
          <a:ext cx="8229600" cy="422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140465201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77715723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42647604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95675019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3127158519"/>
                    </a:ext>
                  </a:extLst>
                </a:gridCol>
              </a:tblGrid>
              <a:tr h="13470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Trebuchet MS" panose="020B0703020202090204" pitchFamily="34" charset="0"/>
                        </a:rPr>
                        <a:t>Beispiel</a:t>
                      </a:r>
                      <a:r>
                        <a:rPr lang="en-US" sz="2200" dirty="0">
                          <a:latin typeface="Trebuchet MS" panose="020B070302020209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 err="1">
                          <a:solidFill>
                            <a:schemeClr val="lt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Aufnahme</a:t>
                      </a:r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err="1">
                          <a:solidFill>
                            <a:schemeClr val="lt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Qualität</a:t>
                      </a:r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err="1">
                          <a:solidFill>
                            <a:schemeClr val="lt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Kosten</a:t>
                      </a:r>
                      <a:endParaRPr lang="en-US" sz="2200" b="1" kern="1200" dirty="0">
                        <a:solidFill>
                          <a:schemeClr val="lt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EDV- </a:t>
                      </a:r>
                      <a:r>
                        <a:rPr lang="en-US" sz="2200" b="1" kern="1200" dirty="0" err="1">
                          <a:solidFill>
                            <a:schemeClr val="lt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Aufwand</a:t>
                      </a:r>
                      <a:endParaRPr lang="en-US" sz="2200" b="1" kern="1200" dirty="0">
                        <a:solidFill>
                          <a:schemeClr val="lt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2737078"/>
                  </a:ext>
                </a:extLst>
              </a:tr>
              <a:tr h="95928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rebuchet MS" panose="020B0703020202090204" pitchFamily="34" charset="0"/>
                        </a:rPr>
                        <a:t>Internes </a:t>
                      </a:r>
                      <a:r>
                        <a:rPr lang="en-US" sz="2200" dirty="0" err="1">
                          <a:latin typeface="Trebuchet MS" panose="020B0703020202090204" pitchFamily="34" charset="0"/>
                        </a:rPr>
                        <a:t>Mikro</a:t>
                      </a:r>
                      <a:endParaRPr lang="en-US" sz="2200" dirty="0">
                        <a:latin typeface="Trebuchet MS" panose="020B0703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rebuchet MS" panose="020B0703020202090204" pitchFamily="34" charset="0"/>
                        </a:rPr>
                        <a:t>Gering </a:t>
                      </a:r>
                      <a:r>
                        <a:rPr lang="en-US" sz="2200" dirty="0" err="1">
                          <a:latin typeface="Trebuchet MS" panose="020B0703020202090204" pitchFamily="34" charset="0"/>
                        </a:rPr>
                        <a:t>bis</a:t>
                      </a:r>
                      <a:r>
                        <a:rPr lang="en-US" sz="22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Trebuchet MS" panose="020B0703020202090204" pitchFamily="34" charset="0"/>
                        </a:rPr>
                        <a:t>Mittel</a:t>
                      </a:r>
                      <a:endParaRPr lang="en-US" sz="2200" dirty="0">
                        <a:latin typeface="Trebuchet MS" panose="020B0703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rebuchet MS" panose="020B0703020202090204" pitchFamily="34" charset="0"/>
                        </a:rPr>
                        <a:t>Keine</a:t>
                      </a:r>
                      <a:endParaRPr lang="en-US" sz="2200" dirty="0">
                        <a:latin typeface="Trebuchet MS" panose="020B0703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rebuchet MS" panose="020B0703020202090204" pitchFamily="34" charset="0"/>
                        </a:rPr>
                        <a:t>Gering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1538005"/>
                  </a:ext>
                </a:extLst>
              </a:tr>
              <a:tr h="95928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rebuchet MS" panose="020B070302020209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rebuchet MS" panose="020B0703020202090204" pitchFamily="34" charset="0"/>
                        </a:rPr>
                        <a:t>Externes</a:t>
                      </a:r>
                      <a:r>
                        <a:rPr lang="en-US" sz="2200" dirty="0"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Trebuchet MS" panose="020B0703020202090204" pitchFamily="34" charset="0"/>
                        </a:rPr>
                        <a:t>Mikro</a:t>
                      </a:r>
                      <a:endParaRPr lang="en-US" sz="2200" dirty="0">
                        <a:latin typeface="Trebuchet MS" panose="020B070302020209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rebuchet MS" panose="020B0703020202090204" pitchFamily="34" charset="0"/>
                        </a:rPr>
                        <a:t>Mittel</a:t>
                      </a:r>
                      <a:r>
                        <a:rPr lang="en-US" sz="2200" dirty="0">
                          <a:latin typeface="Trebuchet MS" panose="020B070302020209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rebuchet MS" panose="020B0703020202090204" pitchFamily="34" charset="0"/>
                        </a:rPr>
                        <a:t>50-100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rebuchet MS" panose="020B0703020202090204" pitchFamily="34" charset="0"/>
                        </a:rPr>
                        <a:t>Gering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2308284"/>
                  </a:ext>
                </a:extLst>
              </a:tr>
              <a:tr h="95928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rebuchet MS" panose="020B070302020209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rebuchet MS" panose="020B0703020202090204" pitchFamily="34" charset="0"/>
                        </a:rPr>
                        <a:t>Audio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rebuchet MS" panose="020B0703020202090204" pitchFamily="34" charset="0"/>
                        </a:rPr>
                        <a:t>Hoch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rebuchet MS" panose="020B0703020202090204" pitchFamily="34" charset="0"/>
                        </a:rPr>
                        <a:t>Ab 70 EUR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rebuchet MS" panose="020B0703020202090204" pitchFamily="34" charset="0"/>
                        </a:rPr>
                        <a:t>Mittel</a:t>
                      </a:r>
                      <a:r>
                        <a:rPr lang="en-US" sz="2200" dirty="0">
                          <a:latin typeface="Trebuchet MS" panose="020B070302020209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439658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3DB68437-0C7C-024B-B2C6-5D740778C550}"/>
              </a:ext>
            </a:extLst>
          </p:cNvPr>
          <p:cNvSpPr txBox="1"/>
          <p:nvPr/>
        </p:nvSpPr>
        <p:spPr>
          <a:xfrm>
            <a:off x="1219200" y="279400"/>
            <a:ext cx="574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rebuchet MS" panose="020B0703020202090204" pitchFamily="34" charset="0"/>
              </a:rPr>
              <a:t>Kosten-Nutzen</a:t>
            </a:r>
            <a:r>
              <a:rPr lang="en-US" sz="3200" dirty="0">
                <a:latin typeface="Trebuchet MS" panose="020B0703020202090204" pitchFamily="34" charset="0"/>
              </a:rPr>
              <a:t> </a:t>
            </a:r>
            <a:r>
              <a:rPr lang="en-US" sz="3600" dirty="0" err="1">
                <a:latin typeface="Trebuchet MS" panose="020B0703020202090204" pitchFamily="34" charset="0"/>
              </a:rPr>
              <a:t>Analyse</a:t>
            </a:r>
            <a:r>
              <a:rPr lang="en-US" sz="3600" dirty="0">
                <a:latin typeface="Trebuchet MS" panose="020B0703020202090204" pitchFamily="34" charset="0"/>
              </a:rPr>
              <a:t> </a:t>
            </a:r>
            <a:r>
              <a:rPr lang="en-US" sz="3200" dirty="0">
                <a:latin typeface="Trebuchet MS" panose="020B070302020209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3092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C48D318D-29A2-494B-A680-C5248937A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4027488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Variante 1) Klingt mäßig, ist aber einfach umzusetzen.</a:t>
            </a:r>
          </a:p>
          <a:p>
            <a:pPr marL="0" indent="0">
              <a:buNone/>
            </a:pP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Variante 2) Klingt besser, ist ebenso einfach umzusetzen (Stereo-</a:t>
            </a:r>
            <a:r>
              <a:rPr lang="de-DE" sz="2800" dirty="0" err="1"/>
              <a:t>Mics</a:t>
            </a:r>
            <a:r>
              <a:rPr lang="de-DE" sz="2800" dirty="0"/>
              <a:t>) - bei Mono-USB </a:t>
            </a:r>
            <a:r>
              <a:rPr lang="de-DE" sz="2800" dirty="0" err="1"/>
              <a:t>Mics</a:t>
            </a:r>
            <a:r>
              <a:rPr lang="de-DE" sz="2800" dirty="0"/>
              <a:t> nur mit </a:t>
            </a:r>
            <a:r>
              <a:rPr lang="de-DE" sz="2800" dirty="0" err="1"/>
              <a:t>Audacity</a:t>
            </a:r>
            <a:r>
              <a:rPr lang="de-DE" sz="2800" dirty="0"/>
              <a:t> bzw. mit einer anderen Recording Software (Garage Band für </a:t>
            </a:r>
            <a:r>
              <a:rPr lang="de-DE" sz="2800" dirty="0" err="1"/>
              <a:t>OSx</a:t>
            </a:r>
            <a:r>
              <a:rPr lang="de-DE" sz="2800" dirty="0"/>
              <a:t>) nutzbar. </a:t>
            </a:r>
          </a:p>
          <a:p>
            <a:pPr marL="0" indent="0">
              <a:buNone/>
            </a:pP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Variante 3) Ist gut bis sehr gut aber ausschließlich mit Recording Software (Garage Band, </a:t>
            </a:r>
            <a:r>
              <a:rPr lang="de-DE" sz="2800" dirty="0" err="1"/>
              <a:t>Audacity</a:t>
            </a:r>
            <a:r>
              <a:rPr lang="de-DE" sz="2800" dirty="0"/>
              <a:t> ) nutzbar.</a:t>
            </a:r>
            <a:br>
              <a:rPr lang="de-DE" sz="2800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AE1E442-8C95-E54D-8AD9-9B545E1E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Ekkehard Köhler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83FAA68-A45B-6449-B373-53C64E85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C864-73BE-6940-B3DD-03103364A464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CA38CDB-0937-944C-BAF9-39F5BCFE5071}"/>
              </a:ext>
            </a:extLst>
          </p:cNvPr>
          <p:cNvSpPr txBox="1"/>
          <p:nvPr/>
        </p:nvSpPr>
        <p:spPr>
          <a:xfrm>
            <a:off x="1219200" y="279400"/>
            <a:ext cx="574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rebuchet MS" panose="020B0703020202090204" pitchFamily="34" charset="0"/>
              </a:rPr>
              <a:t>Problemstellung</a:t>
            </a:r>
            <a:r>
              <a:rPr lang="en-US" sz="3200" dirty="0">
                <a:latin typeface="Trebuchet MS" panose="020B070302020209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3735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C48D318D-29A2-494B-A680-C5248937A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Variante 1) PowerPoint beginnt und beendet Aufnahmen automatisch als *.</a:t>
            </a:r>
            <a:r>
              <a:rPr lang="de-DE" sz="2400" dirty="0" err="1"/>
              <a:t>wav</a:t>
            </a:r>
            <a:r>
              <a:rPr lang="de-DE" sz="2400" dirty="0"/>
              <a:t> Datei, sofern man die "Präsentation aufzeichnen“- Funktion wählt. Leider sind die Dateien sodann über 200 MB und haben eine relativ schlechte Qualität. </a:t>
            </a:r>
          </a:p>
          <a:p>
            <a:pPr marL="0" indent="0">
              <a:buNone/>
            </a:pPr>
            <a:r>
              <a:rPr lang="de-DE" sz="2400" dirty="0"/>
              <a:t>Variante 2) PowerPoint kann direkt auf das externe Mikro zugreifen, nimmt jedoch nur den linken Kanal auf (</a:t>
            </a:r>
            <a:r>
              <a:rPr lang="de-DE" sz="2400" dirty="0" err="1"/>
              <a:t>MonoMic</a:t>
            </a:r>
            <a:r>
              <a:rPr lang="de-DE" sz="2400" dirty="0"/>
              <a:t>). Bei Stereo-USB-</a:t>
            </a:r>
            <a:r>
              <a:rPr lang="de-DE" sz="2400" dirty="0" err="1"/>
              <a:t>Mics</a:t>
            </a:r>
            <a:r>
              <a:rPr lang="de-DE" sz="2400" dirty="0"/>
              <a:t> ist das nicht der Fall. </a:t>
            </a:r>
          </a:p>
          <a:p>
            <a:pPr marL="0" indent="0">
              <a:buNone/>
            </a:pP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Variante 3) Hier muss die Aufnahme manuell aus einer Recording Software in </a:t>
            </a:r>
            <a:r>
              <a:rPr lang="de-DE" sz="2400" dirty="0" err="1"/>
              <a:t>ppt</a:t>
            </a:r>
            <a:r>
              <a:rPr lang="de-DE" sz="2400" dirty="0"/>
              <a:t> hinterlegt werde. Sofern man das als MP3 macht, ist das Problem aus 1) gelöst. Die Qualität ist auf dem Niveau von einem Podcast</a:t>
            </a:r>
            <a:br>
              <a:rPr lang="de-DE" sz="2400" dirty="0"/>
            </a:br>
            <a:r>
              <a:rPr lang="de-DE" sz="2800" dirty="0"/>
              <a:t/>
            </a:r>
            <a:br>
              <a:rPr lang="de-DE" sz="2800" dirty="0"/>
            </a:br>
            <a:endParaRPr lang="en-US" sz="2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AE1E442-8C95-E54D-8AD9-9B545E1E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Ekkehard Köhler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83FAA68-A45B-6449-B373-53C64E85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C864-73BE-6940-B3DD-03103364A46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C3F1D53A-C70F-8043-B3D0-5A00C06C3734}"/>
              </a:ext>
            </a:extLst>
          </p:cNvPr>
          <p:cNvSpPr txBox="1"/>
          <p:nvPr/>
        </p:nvSpPr>
        <p:spPr>
          <a:xfrm>
            <a:off x="965200" y="330200"/>
            <a:ext cx="5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Trebuchet MS" panose="020B0703020202090204" pitchFamily="34" charset="0"/>
              </a:rPr>
              <a:t>Hintergrund:</a:t>
            </a:r>
            <a:endParaRPr lang="en-US" sz="36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1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C48D318D-29A2-494B-A680-C5248937A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4027488"/>
          </a:xfrm>
        </p:spPr>
        <p:txBody>
          <a:bodyPr/>
          <a:lstStyle/>
          <a:p>
            <a:r>
              <a:rPr lang="de-DE" dirty="0"/>
              <a:t>Eine verbesserte Aufnahme ist mit externen Mikrofonen möglich. </a:t>
            </a:r>
          </a:p>
          <a:p>
            <a:r>
              <a:rPr lang="de-DE" dirty="0"/>
              <a:t>Hier: Externe-USB-Stereo-Mikrofone (2) oder ein Audiointerface wählen (3).</a:t>
            </a:r>
          </a:p>
          <a:p>
            <a:r>
              <a:rPr lang="de-DE" dirty="0"/>
              <a:t>Mp3 Audiospuren sind mit (3) einfach zu erzeugen - gut für </a:t>
            </a:r>
            <a:r>
              <a:rPr lang="de-DE" dirty="0" err="1"/>
              <a:t>Moodle</a:t>
            </a:r>
            <a:r>
              <a:rPr lang="de-DE" dirty="0"/>
              <a:t>-Server und gut zur Einbettung in Tex </a:t>
            </a:r>
            <a:r>
              <a:rPr lang="de-DE" dirty="0" err="1"/>
              <a:t>Beamer</a:t>
            </a:r>
            <a:r>
              <a:rPr lang="de-DE" dirty="0"/>
              <a:t> Präsentationen</a:t>
            </a:r>
          </a:p>
          <a:p>
            <a:r>
              <a:rPr lang="de-DE" dirty="0"/>
              <a:t>Fragen? </a:t>
            </a:r>
            <a:r>
              <a:rPr lang="de-DE" dirty="0">
                <a:hlinkClick r:id="rId2"/>
              </a:rPr>
              <a:t>Ekkehard.Koehler@uni-siegen.de</a:t>
            </a:r>
            <a:r>
              <a:rPr lang="de-DE" dirty="0"/>
              <a:t> 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AE1E442-8C95-E54D-8AD9-9B545E1E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Ekkehard Köhler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83FAA68-A45B-6449-B373-53C64E85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C864-73BE-6940-B3DD-03103364A464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FEA1BD16-3247-424C-973D-10457E1A0F20}"/>
              </a:ext>
            </a:extLst>
          </p:cNvPr>
          <p:cNvSpPr txBox="1"/>
          <p:nvPr/>
        </p:nvSpPr>
        <p:spPr>
          <a:xfrm>
            <a:off x="965200" y="330200"/>
            <a:ext cx="5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Trebuchet MS" panose="020B0703020202090204" pitchFamily="34" charset="0"/>
              </a:rPr>
              <a:t>Ergebnis:</a:t>
            </a:r>
            <a:endParaRPr lang="en-US" sz="36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31340"/>
      </p:ext>
    </p:extLst>
  </p:cSld>
  <p:clrMapOvr>
    <a:masterClrMapping/>
  </p:clrMapOvr>
</p:sld>
</file>

<file path=ppt/theme/theme1.xml><?xml version="1.0" encoding="utf-8"?>
<a:theme xmlns:a="http://schemas.openxmlformats.org/drawingml/2006/main" name="ZöBiS Masterfol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ZöBiS Masterfolie</Template>
  <TotalTime>0</TotalTime>
  <Words>354</Words>
  <Application>Microsoft Office PowerPoint</Application>
  <PresentationFormat>Bildschirmpräsentation (4:3)</PresentationFormat>
  <Paragraphs>86</Paragraphs>
  <Slides>10</Slides>
  <Notes>3</Notes>
  <HiddenSlides>0</HiddenSlides>
  <MMClips>3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ZöBiS Masterfolie</vt:lpstr>
      <vt:lpstr> Digitale Veranstaltungen im Sommersemester 2020      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Alexander Lenger</dc:creator>
  <cp:lastModifiedBy>Strina</cp:lastModifiedBy>
  <cp:revision>735</cp:revision>
  <cp:lastPrinted>2019-03-18T08:13:11Z</cp:lastPrinted>
  <dcterms:created xsi:type="dcterms:W3CDTF">2011-09-06T09:53:54Z</dcterms:created>
  <dcterms:modified xsi:type="dcterms:W3CDTF">2020-04-06T13:00:08Z</dcterms:modified>
</cp:coreProperties>
</file>